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  <p:sldMasterId id="2147483660" r:id="rId2"/>
    <p:sldMasterId id="2147483684" r:id="rId3"/>
    <p:sldMasterId id="2147483696" r:id="rId4"/>
    <p:sldMasterId id="2147483708" r:id="rId5"/>
  </p:sldMasterIdLst>
  <p:notesMasterIdLst>
    <p:notesMasterId r:id="rId23"/>
  </p:notesMasterIdLst>
  <p:sldIdLst>
    <p:sldId id="256" r:id="rId6"/>
    <p:sldId id="260" r:id="rId7"/>
    <p:sldId id="257" r:id="rId8"/>
    <p:sldId id="258" r:id="rId9"/>
    <p:sldId id="272" r:id="rId10"/>
    <p:sldId id="274" r:id="rId11"/>
    <p:sldId id="275" r:id="rId12"/>
    <p:sldId id="270" r:id="rId13"/>
    <p:sldId id="271" r:id="rId14"/>
    <p:sldId id="268" r:id="rId15"/>
    <p:sldId id="269" r:id="rId16"/>
    <p:sldId id="276" r:id="rId17"/>
    <p:sldId id="267" r:id="rId18"/>
    <p:sldId id="262" r:id="rId19"/>
    <p:sldId id="264" r:id="rId20"/>
    <p:sldId id="265" r:id="rId21"/>
    <p:sldId id="263" r:id="rId22"/>
  </p:sldIdLst>
  <p:sldSz cx="12192000" cy="6858000"/>
  <p:notesSz cx="6858000" cy="9144000"/>
  <p:embeddedFontLst>
    <p:embeddedFont>
      <p:font typeface="Martian Mono" charset="0"/>
      <p:regular r:id="rId24"/>
      <p:bold r:id="rId25"/>
    </p:embeddedFont>
    <p:embeddedFont>
      <p:font typeface="Ubuntu" charset="0"/>
      <p:regular r:id="rId26"/>
      <p:bold r:id="rId27"/>
      <p:italic r:id="rId28"/>
      <p:boldItalic r:id="rId29"/>
    </p:embeddedFont>
    <p:embeddedFont>
      <p:font typeface="Calibri" pitchFamily="34" charset="0"/>
      <p:regular r:id="rId30"/>
      <p:bold r:id="rId31"/>
      <p:italic r:id="rId32"/>
      <p:boldItalic r:id="rId3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3599"/>
    <a:srgbClr val="331DA3"/>
    <a:srgbClr val="0055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672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3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8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EE2054A5-0CC6-42C6-A23F-32FE9D6F656F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3A01420F-3123-41C2-A992-74E2209058B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165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Титульный слайд. Изменять не надо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75264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>
                <a:solidFill>
                  <a:prstClr val="black"/>
                </a:solidFill>
                <a:latin typeface="Calibri"/>
              </a:rPr>
              <a:pPr/>
              <a:t>12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19322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со значками, которые можно использовать в презентации.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>
                <a:solidFill>
                  <a:prstClr val="black"/>
                </a:solidFill>
                <a:latin typeface="Calibri"/>
              </a:rPr>
              <a:pPr/>
              <a:t>13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11246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со значками, которые можно использовать в презентации.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11246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со значками, которые можно использовать в презентации.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11246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со значками, которые можно использовать в презентации.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11246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Финальный слайд включается после выступления, чтобы задающие вопросы могли видеть название темы целиком и ФИО оратора.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7342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072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3302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>
                <a:solidFill>
                  <a:prstClr val="black"/>
                </a:solidFill>
                <a:latin typeface="Calibri"/>
              </a:rPr>
              <a:pPr/>
              <a:t>6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033029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>
                <a:solidFill>
                  <a:prstClr val="black"/>
                </a:solidFill>
                <a:latin typeface="Calibri"/>
              </a:rPr>
              <a:pPr/>
              <a:t>7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со значками, которые можно использовать в презентации.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>
                <a:solidFill>
                  <a:prstClr val="black"/>
                </a:solidFill>
                <a:latin typeface="Calibri"/>
              </a:rPr>
              <a:pPr/>
              <a:t>8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11246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со значками, которые можно использовать в презентации.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>
                <a:solidFill>
                  <a:prstClr val="black"/>
                </a:solidFill>
                <a:latin typeface="Calibri"/>
              </a:rPr>
              <a:pPr/>
              <a:t>9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1124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195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968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4610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4121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3769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05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2102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078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9595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8804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976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4815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8967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0082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7923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1685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9152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6041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7940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7544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271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551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3543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3989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4009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6563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1120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00728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02783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633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37086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6100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003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00601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8583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74092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9159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54720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16604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9927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45659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8094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35178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844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097417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03840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44527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26455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2755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52450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512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3319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56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187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546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779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360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257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317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25.08.2025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743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4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4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577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469E662-94FA-F9C7-C2E3-AE2CD57571BB}"/>
              </a:ext>
            </a:extLst>
          </p:cNvPr>
          <p:cNvSpPr txBox="1"/>
          <p:nvPr/>
        </p:nvSpPr>
        <p:spPr>
          <a:xfrm>
            <a:off x="148571" y="465886"/>
            <a:ext cx="8285310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24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ВЗАИМОДЕЙСТВИЕ С ПРЕДПРИЯТИЕМ</a:t>
            </a:r>
            <a:endParaRPr lang="ru-RU" sz="24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96" y="2402732"/>
            <a:ext cx="2986598" cy="3106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77" y="1165509"/>
            <a:ext cx="1836948" cy="981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Пятиугольник 30"/>
          <p:cNvSpPr/>
          <p:nvPr/>
        </p:nvSpPr>
        <p:spPr>
          <a:xfrm rot="10800000">
            <a:off x="5029200" y="1376738"/>
            <a:ext cx="6715996" cy="1116777"/>
          </a:xfrm>
          <a:prstGeom prst="homePlate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</p:sp>
      <p:sp>
        <p:nvSpPr>
          <p:cNvPr id="33" name="TextBox 32"/>
          <p:cNvSpPr txBox="1"/>
          <p:nvPr/>
        </p:nvSpPr>
        <p:spPr>
          <a:xfrm>
            <a:off x="5861071" y="1519627"/>
            <a:ext cx="56259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rtian Mono" charset="0"/>
              </a:rPr>
              <a:t>Финансирование ремонта кабинетов физики и математики, приобретение мебели, </a:t>
            </a:r>
            <a:r>
              <a:rPr kumimoji="0" lang="ru-RU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rtian Mono" charset="0"/>
              </a:rPr>
              <a:t>брендирование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artian Mono" charset="0"/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5115372" y="2651050"/>
            <a:ext cx="6808831" cy="1680097"/>
            <a:chOff x="1836028" y="311"/>
            <a:chExt cx="6652718" cy="1680097"/>
          </a:xfrm>
        </p:grpSpPr>
        <p:sp>
          <p:nvSpPr>
            <p:cNvPr id="35" name="Пятиугольник 34"/>
            <p:cNvSpPr/>
            <p:nvPr/>
          </p:nvSpPr>
          <p:spPr>
            <a:xfrm rot="10800000">
              <a:off x="1836028" y="11196"/>
              <a:ext cx="6480001" cy="1116777"/>
            </a:xfrm>
            <a:prstGeom prst="homePlate">
              <a:avLst/>
            </a:prstGeom>
            <a:solidFill>
              <a:srgbClr val="5B9BD5">
                <a:lumMod val="60000"/>
                <a:lumOff val="4000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36" name="Пятиугольник 4"/>
            <p:cNvSpPr/>
            <p:nvPr/>
          </p:nvSpPr>
          <p:spPr>
            <a:xfrm>
              <a:off x="2385310" y="311"/>
              <a:ext cx="6103436" cy="168009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664219" tIns="57150" rIns="106680" bIns="57150" numCol="1" spcCol="1270" anchor="ctr" anchorCtr="0">
              <a:noAutofit/>
            </a:bodyPr>
            <a:lstStyle/>
            <a:p>
              <a:pPr marL="0" marR="0" lvl="0" indent="0" algn="ctr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5115372" y="3946450"/>
            <a:ext cx="6808831" cy="1680097"/>
            <a:chOff x="1836028" y="311"/>
            <a:chExt cx="6652718" cy="1680097"/>
          </a:xfrm>
        </p:grpSpPr>
        <p:sp>
          <p:nvSpPr>
            <p:cNvPr id="38" name="Пятиугольник 37"/>
            <p:cNvSpPr/>
            <p:nvPr/>
          </p:nvSpPr>
          <p:spPr>
            <a:xfrm rot="10800000">
              <a:off x="1836028" y="11196"/>
              <a:ext cx="6480001" cy="1116777"/>
            </a:xfrm>
            <a:prstGeom prst="homePlate">
              <a:avLst/>
            </a:prstGeom>
            <a:solidFill>
              <a:srgbClr val="5B9BD5">
                <a:lumMod val="60000"/>
                <a:lumOff val="4000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39" name="Пятиугольник 4"/>
            <p:cNvSpPr/>
            <p:nvPr/>
          </p:nvSpPr>
          <p:spPr>
            <a:xfrm>
              <a:off x="2385310" y="311"/>
              <a:ext cx="6103436" cy="168009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664219" tIns="57150" rIns="106680" bIns="57150" numCol="1" spcCol="1270" anchor="ctr" anchorCtr="0">
              <a:noAutofit/>
            </a:bodyPr>
            <a:lstStyle/>
            <a:p>
              <a:pPr marL="0" marR="0" lvl="0" indent="0" algn="ctr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5373" y="5262336"/>
            <a:ext cx="6821487" cy="168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5861071" y="2804824"/>
            <a:ext cx="56259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rtian Mono" charset="0"/>
              </a:rPr>
              <a:t>Финансирование обучения обучающихся школы на курсах в </a:t>
            </a:r>
            <a:r>
              <a:rPr kumimoji="0" lang="ru-RU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rtian Mono" charset="0"/>
              </a:rPr>
              <a:t>СибГИУ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rtian Mono" charset="0"/>
              </a:rPr>
              <a:t>, оплата труда преподавателей ВУЗа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artian Mono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861071" y="4100225"/>
            <a:ext cx="56259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rtian Mono" charset="0"/>
              </a:rPr>
              <a:t>Организация повышения квалификации учителей по профильным дисциплинам (физика, математика)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artian Mono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716180" y="5234213"/>
            <a:ext cx="59157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rtian Mono" charset="0"/>
              </a:rPr>
              <a:t>Организация профильных смен, экскурсий на предприятие, финансирование проектной деятельности в рамках конкурса «</a:t>
            </a:r>
            <a:r>
              <a:rPr kumimoji="0" lang="ru-RU" sz="14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rtian Mono" charset="0"/>
              </a:rPr>
              <a:t>Евраз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rtian Mono" charset="0"/>
              </a:rPr>
              <a:t>: город друзей – город идей» и другие образовательные события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artian Mon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3797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469E662-94FA-F9C7-C2E3-AE2CD57571BB}"/>
              </a:ext>
            </a:extLst>
          </p:cNvPr>
          <p:cNvSpPr txBox="1"/>
          <p:nvPr/>
        </p:nvSpPr>
        <p:spPr>
          <a:xfrm>
            <a:off x="1150520" y="311729"/>
            <a:ext cx="8285310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24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ВЗАИМОДЕЙСТВИЕ С ПРЕДПРИЯТИЕМ</a:t>
            </a:r>
            <a:endParaRPr lang="ru-RU" sz="24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569" y="1282750"/>
            <a:ext cx="4027305" cy="2270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807" y="1282750"/>
            <a:ext cx="3634711" cy="2270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35" y="3770774"/>
            <a:ext cx="3618684" cy="257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621" y="3766284"/>
            <a:ext cx="3953253" cy="2574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4245" y="1287263"/>
            <a:ext cx="3252036" cy="5053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2122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437745" y="170894"/>
            <a:ext cx="11572817" cy="789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1800"/>
              </a:spcAft>
              <a:buClr>
                <a:srgbClr val="3081BF"/>
              </a:buClr>
            </a:pPr>
            <a:r>
              <a:rPr lang="ru-RU" sz="2000" b="1" dirty="0">
                <a:solidFill>
                  <a:prstClr val="white"/>
                </a:solidFill>
                <a:latin typeface="Martian Mono" charset="0"/>
              </a:rPr>
              <a:t>Роль родителей в реализации бесшовной модели инженерно-технического образования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0493" y="1193208"/>
            <a:ext cx="112710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kern="0" dirty="0">
                <a:solidFill>
                  <a:sysClr val="windowText" lastClr="000000"/>
                </a:solidFill>
                <a:latin typeface="Martian Mono" charset="0"/>
              </a:rPr>
              <a:t>Роль родителей в реализации бесшовной модели инженерно-технического образования заключается в тесном контакте с образовательными учреждениями для выявления детей с инженерно-конструкторским мышлением и возможностью связать будущую профессию с техникой</a:t>
            </a: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3839286" y="2426202"/>
            <a:ext cx="4757057" cy="1107580"/>
          </a:xfrm>
          <a:prstGeom prst="flowChartAlternateProcess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16872" y="2580626"/>
            <a:ext cx="43869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kern="0" dirty="0" smtClean="0">
                <a:solidFill>
                  <a:sysClr val="windowText" lastClr="000000"/>
                </a:solidFill>
                <a:latin typeface="Martian Mono" charset="0"/>
              </a:rPr>
              <a:t>Формы участия родителей в модели инженерно-технического образования</a:t>
            </a:r>
            <a:endParaRPr lang="ru-RU" sz="1400" b="1" kern="0" dirty="0">
              <a:solidFill>
                <a:sysClr val="windowText" lastClr="000000"/>
              </a:solidFill>
              <a:latin typeface="Martian Mono" charset="0"/>
            </a:endParaRP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276448" y="3723949"/>
            <a:ext cx="3418114" cy="1143000"/>
          </a:xfrm>
          <a:prstGeom prst="flowChartAlternateProcess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  <a:latin typeface="Martian Mono" charset="0"/>
              </a:rPr>
              <a:t>Организация совместных массовых мероприятий</a:t>
            </a: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2296886" y="5087700"/>
            <a:ext cx="3418114" cy="1143000"/>
          </a:xfrm>
          <a:prstGeom prst="flowChartAlternateProcess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  <a:latin typeface="Martian Mono" charset="0"/>
              </a:rPr>
              <a:t>Открытые мероприятия для родителей</a:t>
            </a:r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4434448" y="3740249"/>
            <a:ext cx="3418114" cy="1143000"/>
          </a:xfrm>
          <a:prstGeom prst="flowChartAlternateProcess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8313392" y="3740249"/>
            <a:ext cx="3418114" cy="1143000"/>
          </a:xfrm>
          <a:prstGeom prst="flowChartAlternateProcess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  <a:latin typeface="Martian Mono" charset="0"/>
              </a:rPr>
              <a:t>Участие в </a:t>
            </a:r>
            <a:r>
              <a:rPr lang="ru-RU" sz="1400" b="1" dirty="0" err="1">
                <a:solidFill>
                  <a:prstClr val="black"/>
                </a:solidFill>
                <a:latin typeface="Martian Mono" charset="0"/>
              </a:rPr>
              <a:t>профориентационных</a:t>
            </a:r>
            <a:r>
              <a:rPr lang="ru-RU" sz="1400" b="1" dirty="0">
                <a:solidFill>
                  <a:prstClr val="black"/>
                </a:solidFill>
                <a:latin typeface="Martian Mono" charset="0"/>
              </a:rPr>
              <a:t> мероприятиях</a:t>
            </a: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6217814" y="5087700"/>
            <a:ext cx="3418114" cy="1143000"/>
          </a:xfrm>
          <a:prstGeom prst="flowChartAlternateProcess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  <a:latin typeface="Martian Mono" charset="0"/>
              </a:rPr>
              <a:t>Наставничество обучающихся в рамках реализации проекта «Сто дорог – одна моя»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90262" y="3972283"/>
            <a:ext cx="2906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kern="0" dirty="0" smtClean="0">
                <a:solidFill>
                  <a:sysClr val="windowText" lastClr="000000"/>
                </a:solidFill>
                <a:latin typeface="Martian Mono" charset="0"/>
              </a:rPr>
              <a:t>Участие в проектной деятельности</a:t>
            </a:r>
            <a:endParaRPr lang="ru-RU" sz="1400" b="1" kern="0" dirty="0">
              <a:solidFill>
                <a:sysClr val="windowText" lastClr="000000"/>
              </a:solidFill>
              <a:latin typeface="Martian Mono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flipH="1">
            <a:off x="2460171" y="2979992"/>
            <a:ext cx="1379115" cy="743957"/>
          </a:xfrm>
          <a:prstGeom prst="straightConnector1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3" name="Прямая со стрелкой 22"/>
          <p:cNvCxnSpPr/>
          <p:nvPr/>
        </p:nvCxnSpPr>
        <p:spPr>
          <a:xfrm>
            <a:off x="8596343" y="3018609"/>
            <a:ext cx="1168143" cy="666722"/>
          </a:xfrm>
          <a:prstGeom prst="straightConnector1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4" name="Прямая со стрелкой 23"/>
          <p:cNvCxnSpPr/>
          <p:nvPr/>
        </p:nvCxnSpPr>
        <p:spPr>
          <a:xfrm>
            <a:off x="4116872" y="3533782"/>
            <a:ext cx="0" cy="1553918"/>
          </a:xfrm>
          <a:prstGeom prst="straightConnector1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5" name="Прямая со стрелкой 24"/>
          <p:cNvCxnSpPr/>
          <p:nvPr/>
        </p:nvCxnSpPr>
        <p:spPr>
          <a:xfrm flipH="1">
            <a:off x="8077200" y="3533782"/>
            <a:ext cx="10886" cy="1553918"/>
          </a:xfrm>
          <a:prstGeom prst="straightConnector1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6" name="Прямая со стрелкой 25"/>
          <p:cNvCxnSpPr/>
          <p:nvPr/>
        </p:nvCxnSpPr>
        <p:spPr>
          <a:xfrm>
            <a:off x="6217815" y="3533782"/>
            <a:ext cx="0" cy="227323"/>
          </a:xfrm>
          <a:prstGeom prst="straightConnector1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0565045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F039D3F-BC99-99D5-F9EB-38098D7148E5}"/>
              </a:ext>
            </a:extLst>
          </p:cNvPr>
          <p:cNvSpPr txBox="1"/>
          <p:nvPr/>
        </p:nvSpPr>
        <p:spPr>
          <a:xfrm>
            <a:off x="1692613" y="359589"/>
            <a:ext cx="7538936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24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ПОДГОТОВКА ПЕДАГОГИЧЕСКИХ КАДРОВ</a:t>
            </a:r>
            <a:endParaRPr lang="ru-RU" sz="24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4"/>
          <a:stretch>
            <a:fillRect/>
          </a:stretch>
        </p:blipFill>
        <p:spPr>
          <a:xfrm>
            <a:off x="295563" y="1459345"/>
            <a:ext cx="3002808" cy="1915226"/>
          </a:xfrm>
          <a:prstGeom prst="rect">
            <a:avLst/>
          </a:prstGeom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9829" y="861643"/>
            <a:ext cx="2239517" cy="2986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/>
          <p:nvPr/>
        </p:nvPicPr>
        <p:blipFill>
          <a:blip r:embed="rId6"/>
          <a:stretch>
            <a:fillRect/>
          </a:stretch>
        </p:blipFill>
        <p:spPr>
          <a:xfrm>
            <a:off x="295563" y="3657600"/>
            <a:ext cx="2262580" cy="2830286"/>
          </a:xfrm>
          <a:prstGeom prst="rect">
            <a:avLst/>
          </a:prstGeom>
        </p:spPr>
      </p:pic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788" y="4054309"/>
            <a:ext cx="3450070" cy="258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" name="Группа 17"/>
          <p:cNvGrpSpPr/>
          <p:nvPr/>
        </p:nvGrpSpPr>
        <p:grpSpPr>
          <a:xfrm>
            <a:off x="3528846" y="1371070"/>
            <a:ext cx="1711436" cy="1967168"/>
            <a:chOff x="2990454" y="11125"/>
            <a:chExt cx="1711436" cy="1967168"/>
          </a:xfrm>
        </p:grpSpPr>
        <p:sp>
          <p:nvSpPr>
            <p:cNvPr id="19" name="Шестиугольник 18"/>
            <p:cNvSpPr/>
            <p:nvPr/>
          </p:nvSpPr>
          <p:spPr>
            <a:xfrm rot="5400000">
              <a:off x="2862588" y="138991"/>
              <a:ext cx="1967168" cy="171143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5B9BD5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20" name="Шестиугольник 4"/>
            <p:cNvSpPr/>
            <p:nvPr/>
          </p:nvSpPr>
          <p:spPr>
            <a:xfrm>
              <a:off x="3257153" y="317675"/>
              <a:ext cx="1178038" cy="135406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6223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Диагностика профессиональных компетенций</a:t>
              </a:r>
              <a:endPara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5910048" y="1371070"/>
            <a:ext cx="1711436" cy="1967168"/>
            <a:chOff x="4875020" y="2076"/>
            <a:chExt cx="1711436" cy="1967168"/>
          </a:xfrm>
        </p:grpSpPr>
        <p:sp>
          <p:nvSpPr>
            <p:cNvPr id="22" name="Шестиугольник 21"/>
            <p:cNvSpPr/>
            <p:nvPr/>
          </p:nvSpPr>
          <p:spPr>
            <a:xfrm rot="5400000">
              <a:off x="4747154" y="129942"/>
              <a:ext cx="1967168" cy="171143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5B9BD5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23" name="Шестиугольник 4"/>
            <p:cNvSpPr/>
            <p:nvPr/>
          </p:nvSpPr>
          <p:spPr>
            <a:xfrm>
              <a:off x="5141719" y="308626"/>
              <a:ext cx="1178038" cy="135406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marR="0" lvl="0" indent="0" algn="ctr" defTabSz="6223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Построение ИОМ</a:t>
              </a:r>
              <a:endPara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787889" y="3105575"/>
            <a:ext cx="1711436" cy="1967168"/>
            <a:chOff x="3915584" y="1717034"/>
            <a:chExt cx="1711436" cy="1967168"/>
          </a:xfrm>
        </p:grpSpPr>
        <p:sp>
          <p:nvSpPr>
            <p:cNvPr id="27" name="Шестиугольник 26"/>
            <p:cNvSpPr/>
            <p:nvPr/>
          </p:nvSpPr>
          <p:spPr>
            <a:xfrm rot="5400000">
              <a:off x="3787718" y="1844900"/>
              <a:ext cx="1967168" cy="171143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5B9BD5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29" name="Шестиугольник 4"/>
            <p:cNvSpPr/>
            <p:nvPr/>
          </p:nvSpPr>
          <p:spPr>
            <a:xfrm>
              <a:off x="4182283" y="2023584"/>
              <a:ext cx="1178038" cy="135406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marR="0" lvl="0" indent="0" algn="ctr" defTabSz="533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СИСТЕМА ПОВЫШЕНИЯ КВАЛИФИКАЦИИ</a:t>
              </a:r>
              <a:endPara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276" y="3211068"/>
            <a:ext cx="1749425" cy="201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2750276" y="4170130"/>
            <a:ext cx="184178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Наставничество</a:t>
            </a:r>
            <a:endParaRPr kumimoji="0" lang="ru-RU" sz="15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6698172" y="3094885"/>
            <a:ext cx="1648472" cy="1967168"/>
            <a:chOff x="5804471" y="1671809"/>
            <a:chExt cx="1648472" cy="1967168"/>
          </a:xfrm>
        </p:grpSpPr>
        <p:sp>
          <p:nvSpPr>
            <p:cNvPr id="35" name="Шестиугольник 34"/>
            <p:cNvSpPr/>
            <p:nvPr/>
          </p:nvSpPr>
          <p:spPr>
            <a:xfrm rot="5400000">
              <a:off x="5645123" y="1831157"/>
              <a:ext cx="1967168" cy="1648472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5B9BD5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36" name="Шестиугольник 4"/>
            <p:cNvSpPr/>
            <p:nvPr/>
          </p:nvSpPr>
          <p:spPr>
            <a:xfrm>
              <a:off x="6056961" y="1973112"/>
              <a:ext cx="1143492" cy="136456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5778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3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Участие в обучающих семинарах, </a:t>
              </a:r>
              <a:r>
                <a:rPr kumimoji="0" lang="ru-RU" sz="13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вебинарах</a:t>
              </a:r>
              <a:r>
                <a:rPr kumimoji="0" lang="ru-RU" sz="13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, образовательных событиях</a:t>
              </a:r>
              <a:endPara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3910282" y="4876009"/>
            <a:ext cx="1711436" cy="1967168"/>
            <a:chOff x="3004003" y="3341541"/>
            <a:chExt cx="1711436" cy="1967168"/>
          </a:xfrm>
        </p:grpSpPr>
        <p:sp>
          <p:nvSpPr>
            <p:cNvPr id="38" name="Шестиугольник 37"/>
            <p:cNvSpPr/>
            <p:nvPr/>
          </p:nvSpPr>
          <p:spPr>
            <a:xfrm rot="5400000">
              <a:off x="2876137" y="3469407"/>
              <a:ext cx="1967168" cy="171143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5B9BD5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39" name="Шестиугольник 4"/>
            <p:cNvSpPr/>
            <p:nvPr/>
          </p:nvSpPr>
          <p:spPr>
            <a:xfrm>
              <a:off x="3270702" y="3648091"/>
              <a:ext cx="1178038" cy="135406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Самообразование</a:t>
              </a:r>
              <a:endPara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5810971" y="4915881"/>
            <a:ext cx="1711436" cy="1967168"/>
            <a:chOff x="4852354" y="3341541"/>
            <a:chExt cx="1711436" cy="1967168"/>
          </a:xfrm>
        </p:grpSpPr>
        <p:sp>
          <p:nvSpPr>
            <p:cNvPr id="41" name="Шестиугольник 40"/>
            <p:cNvSpPr/>
            <p:nvPr/>
          </p:nvSpPr>
          <p:spPr>
            <a:xfrm rot="5400000">
              <a:off x="4724488" y="3469407"/>
              <a:ext cx="1967168" cy="171143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5B9BD5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42" name="Шестиугольник 4"/>
            <p:cNvSpPr/>
            <p:nvPr/>
          </p:nvSpPr>
          <p:spPr>
            <a:xfrm>
              <a:off x="5119053" y="3648091"/>
              <a:ext cx="1178038" cy="135406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marL="0" marR="0" lvl="0" indent="0" algn="ctr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Курсовая подготовка</a:t>
              </a:r>
              <a:endPara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15485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F039D3F-BC99-99D5-F9EB-38098D7148E5}"/>
              </a:ext>
            </a:extLst>
          </p:cNvPr>
          <p:cNvSpPr txBox="1"/>
          <p:nvPr/>
        </p:nvSpPr>
        <p:spPr>
          <a:xfrm>
            <a:off x="2232116" y="350305"/>
            <a:ext cx="6336349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24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ОБРАЗОВАТЕЛЬНЫЕ РЕЗУЛЬТАТЫ</a:t>
            </a:r>
            <a:endParaRPr lang="ru-RU" sz="24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00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DB8ADF0-E442-3D76-A16E-0418C83010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230" y="1004561"/>
            <a:ext cx="976284" cy="976284"/>
          </a:xfrm>
          <a:prstGeom prst="rect">
            <a:avLst/>
          </a:prstGeom>
        </p:spPr>
      </p:pic>
      <p:sp>
        <p:nvSpPr>
          <p:cNvPr id="25" name="Заголовок 1"/>
          <p:cNvSpPr txBox="1">
            <a:spLocks/>
          </p:cNvSpPr>
          <p:nvPr/>
        </p:nvSpPr>
        <p:spPr>
          <a:xfrm>
            <a:off x="1946415" y="1004561"/>
            <a:ext cx="9414933" cy="756064"/>
          </a:xfrm>
          <a:prstGeom prst="rect">
            <a:avLst/>
          </a:prstGeom>
        </p:spPr>
        <p:txBody>
          <a:bodyPr>
            <a:normAutofit fontScale="4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1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1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5300" b="1" dirty="0" smtClean="0">
                <a:solidFill>
                  <a:schemeClr val="bg1"/>
                </a:solidFill>
                <a:latin typeface="Martian Mono" charset="0"/>
                <a:cs typeface="Arial" pitchFamily="34" charset="0"/>
              </a:rPr>
              <a:t>Сводная статистика ЕГЭ:</a:t>
            </a:r>
          </a:p>
          <a:p>
            <a:r>
              <a:rPr lang="ru-RU" sz="27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cs typeface="Arial" pitchFamily="34" charset="0"/>
              </a:rPr>
            </a:br>
            <a:endParaRPr lang="ru-RU" sz="27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542665"/>
              </p:ext>
            </p:extLst>
          </p:nvPr>
        </p:nvGraphicFramePr>
        <p:xfrm>
          <a:off x="2033964" y="1643975"/>
          <a:ext cx="8931564" cy="1869053"/>
        </p:xfrm>
        <a:graphic>
          <a:graphicData uri="http://schemas.openxmlformats.org/drawingml/2006/table">
            <a:tbl>
              <a:tblPr firstRow="1" bandRow="1"/>
              <a:tblGrid>
                <a:gridCol w="4664364"/>
                <a:gridCol w="4267200"/>
              </a:tblGrid>
              <a:tr h="406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Год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Место в рейтинге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2021-2022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9 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2022-2023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2023-2024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/>
                        <a:t>2024-2025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1946415" y="3871609"/>
            <a:ext cx="8988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Martian Mono" charset="0"/>
              </a:rPr>
              <a:t>Результаты ЕГЭ по профильным дисциплинам</a:t>
            </a:r>
            <a:endParaRPr lang="ru-RU" sz="2400" b="1" dirty="0">
              <a:solidFill>
                <a:schemeClr val="bg1"/>
              </a:solidFill>
              <a:latin typeface="Martian Mono" charset="0"/>
            </a:endParaRPr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718057"/>
              </p:ext>
            </p:extLst>
          </p:nvPr>
        </p:nvGraphicFramePr>
        <p:xfrm>
          <a:off x="1946415" y="4665547"/>
          <a:ext cx="9063446" cy="1107440"/>
        </p:xfrm>
        <a:graphic>
          <a:graphicData uri="http://schemas.openxmlformats.org/drawingml/2006/table">
            <a:tbl>
              <a:tblPr firstRow="1" bandRow="1"/>
              <a:tblGrid>
                <a:gridCol w="4870137"/>
                <a:gridCol w="4193309"/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Предмет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Средний балл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Математика профильная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69,56 (9)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Информатика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75 (2)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90095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64E9A676-C149-6694-7E8D-BE6A1767AD96}"/>
              </a:ext>
            </a:extLst>
          </p:cNvPr>
          <p:cNvGrpSpPr/>
          <p:nvPr/>
        </p:nvGrpSpPr>
        <p:grpSpPr>
          <a:xfrm>
            <a:off x="10766" y="-1206904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F039D3F-BC99-99D5-F9EB-38098D7148E5}"/>
              </a:ext>
            </a:extLst>
          </p:cNvPr>
          <p:cNvSpPr txBox="1"/>
          <p:nvPr/>
        </p:nvSpPr>
        <p:spPr>
          <a:xfrm>
            <a:off x="2232118" y="302446"/>
            <a:ext cx="6336349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24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ОБРАЗОВАТЕЛЬНЫЕ РЕЗУЛЬТАТЫ</a:t>
            </a:r>
            <a:endParaRPr lang="ru-RU" sz="24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00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DB8ADF0-E442-3D76-A16E-0418C83010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230" y="1004561"/>
            <a:ext cx="976284" cy="976284"/>
          </a:xfrm>
          <a:prstGeom prst="rect">
            <a:avLst/>
          </a:prstGeom>
        </p:spPr>
      </p:pic>
      <p:sp>
        <p:nvSpPr>
          <p:cNvPr id="25" name="Заголовок 1"/>
          <p:cNvSpPr txBox="1">
            <a:spLocks/>
          </p:cNvSpPr>
          <p:nvPr/>
        </p:nvSpPr>
        <p:spPr>
          <a:xfrm>
            <a:off x="1858865" y="1602813"/>
            <a:ext cx="10245585" cy="756064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9600" b="1" dirty="0" smtClean="0">
                <a:solidFill>
                  <a:srgbClr val="002060"/>
                </a:solidFill>
                <a:latin typeface="Martian Mono" charset="0"/>
                <a:cs typeface="Arial" pitchFamily="34" charset="0"/>
              </a:rPr>
              <a:t/>
            </a:r>
            <a:br>
              <a:rPr lang="ru-RU" sz="9600" b="1" dirty="0" smtClean="0">
                <a:solidFill>
                  <a:srgbClr val="002060"/>
                </a:solidFill>
                <a:latin typeface="Martian Mono" charset="0"/>
                <a:cs typeface="Arial" pitchFamily="34" charset="0"/>
              </a:rPr>
            </a:br>
            <a:r>
              <a:rPr lang="ru-RU" sz="9600" b="1" dirty="0" smtClean="0">
                <a:solidFill>
                  <a:schemeClr val="bg1"/>
                </a:solidFill>
                <a:latin typeface="Martian Mono" charset="0"/>
                <a:cs typeface="Arial" pitchFamily="34" charset="0"/>
              </a:rPr>
              <a:t>Количество медалистов 2025 года, подтвердивших результаты</a:t>
            </a:r>
          </a:p>
          <a:p>
            <a:r>
              <a:rPr lang="ru-RU" sz="27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cs typeface="Arial" pitchFamily="34" charset="0"/>
              </a:rPr>
            </a:br>
            <a:endParaRPr lang="ru-RU" sz="27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963257"/>
              </p:ext>
            </p:extLst>
          </p:nvPr>
        </p:nvGraphicFramePr>
        <p:xfrm>
          <a:off x="2121514" y="2959989"/>
          <a:ext cx="8127999" cy="1526177"/>
        </p:xfrm>
        <a:graphic>
          <a:graphicData uri="http://schemas.openxmlformats.org/drawingml/2006/table">
            <a:tbl>
              <a:tblPr firstRow="1" bandRow="1"/>
              <a:tblGrid>
                <a:gridCol w="2709333"/>
                <a:gridCol w="2709333"/>
                <a:gridCol w="2709333"/>
              </a:tblGrid>
              <a:tr h="4136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Год 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Медаль</a:t>
                      </a:r>
                      <a:r>
                        <a:rPr lang="ru-RU" baseline="0" dirty="0" smtClean="0"/>
                        <a:t> </a:t>
                      </a:r>
                      <a:r>
                        <a:rPr lang="en-US" baseline="0" dirty="0" smtClean="0"/>
                        <a:t>I</a:t>
                      </a:r>
                      <a:r>
                        <a:rPr lang="ru-RU" baseline="0" dirty="0" smtClean="0"/>
                        <a:t> степени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Медаль </a:t>
                      </a:r>
                      <a:r>
                        <a:rPr lang="en-US" dirty="0" smtClean="0"/>
                        <a:t>II</a:t>
                      </a:r>
                      <a:r>
                        <a:rPr lang="ru-RU" dirty="0" smtClean="0"/>
                        <a:t> степени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2022-2023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2023-2024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2024-2025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78302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64E9A676-C149-6694-7E8D-BE6A1767AD96}"/>
              </a:ext>
            </a:extLst>
          </p:cNvPr>
          <p:cNvGrpSpPr/>
          <p:nvPr/>
        </p:nvGrpSpPr>
        <p:grpSpPr>
          <a:xfrm>
            <a:off x="10766" y="-1206904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F039D3F-BC99-99D5-F9EB-38098D7148E5}"/>
              </a:ext>
            </a:extLst>
          </p:cNvPr>
          <p:cNvSpPr txBox="1"/>
          <p:nvPr/>
        </p:nvSpPr>
        <p:spPr>
          <a:xfrm>
            <a:off x="2232118" y="302446"/>
            <a:ext cx="6336349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24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ОБРАЗОВАТЕЛЬНЫЕ РЕЗУЛЬТАТЫ</a:t>
            </a:r>
            <a:endParaRPr lang="ru-RU" sz="24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1858865" y="1602813"/>
            <a:ext cx="10245585" cy="756064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1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1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cs typeface="Arial" pitchFamily="34" charset="0"/>
              </a:rPr>
            </a:br>
            <a:endParaRPr lang="ru-RU" sz="27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6771" y="1083439"/>
            <a:ext cx="56485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Martian Mono" charset="0"/>
              </a:rPr>
              <a:t>2025 год:</a:t>
            </a:r>
          </a:p>
          <a:p>
            <a:r>
              <a:rPr lang="ru-RU" sz="1600" b="1" u="sng" dirty="0" smtClean="0">
                <a:solidFill>
                  <a:schemeClr val="bg1"/>
                </a:solidFill>
                <a:latin typeface="Martian Mono" charset="0"/>
              </a:rPr>
              <a:t>призер </a:t>
            </a:r>
            <a:r>
              <a:rPr lang="ru-RU" sz="1600" b="1" u="sng" dirty="0">
                <a:solidFill>
                  <a:schemeClr val="bg1"/>
                </a:solidFill>
                <a:latin typeface="Martian Mono" charset="0"/>
              </a:rPr>
              <a:t>заключительного этапа </a:t>
            </a:r>
            <a:r>
              <a:rPr lang="ru-RU" sz="1600" dirty="0">
                <a:solidFill>
                  <a:schemeClr val="bg1"/>
                </a:solidFill>
                <a:latin typeface="Martian Mono" charset="0"/>
              </a:rPr>
              <a:t>Всероссийской олимпиады школьников «</a:t>
            </a:r>
            <a:r>
              <a:rPr lang="ru-RU" sz="1600" dirty="0" err="1">
                <a:solidFill>
                  <a:schemeClr val="bg1"/>
                </a:solidFill>
                <a:latin typeface="Martian Mono" charset="0"/>
              </a:rPr>
              <a:t>Alхимия</a:t>
            </a:r>
            <a:r>
              <a:rPr lang="ru-RU" sz="1600" dirty="0">
                <a:solidFill>
                  <a:schemeClr val="bg1"/>
                </a:solidFill>
                <a:latin typeface="Martian Mono" charset="0"/>
              </a:rPr>
              <a:t>» по физике, химии и математике</a:t>
            </a:r>
          </a:p>
          <a:p>
            <a:r>
              <a:rPr lang="ru-RU" sz="1600" b="1" u="sng" dirty="0">
                <a:solidFill>
                  <a:schemeClr val="bg1"/>
                </a:solidFill>
                <a:latin typeface="Martian Mono" charset="0"/>
              </a:rPr>
              <a:t>8 победителей и 4 призера </a:t>
            </a:r>
            <a:r>
              <a:rPr lang="ru-RU" sz="1600" dirty="0">
                <a:solidFill>
                  <a:schemeClr val="bg1"/>
                </a:solidFill>
                <a:latin typeface="Martian Mono" charset="0"/>
              </a:rPr>
              <a:t>конкурсе «Региональные научные бои: искусственный интеллект в деле»;</a:t>
            </a:r>
          </a:p>
          <a:p>
            <a:r>
              <a:rPr lang="ru-RU" sz="1600" b="1" u="sng" dirty="0">
                <a:solidFill>
                  <a:schemeClr val="bg1"/>
                </a:solidFill>
                <a:latin typeface="Martian Mono" charset="0"/>
              </a:rPr>
              <a:t>победитель в конкурсе </a:t>
            </a:r>
            <a:r>
              <a:rPr lang="ru-RU" sz="1600" dirty="0">
                <a:solidFill>
                  <a:schemeClr val="bg1"/>
                </a:solidFill>
                <a:latin typeface="Martian Mono" charset="0"/>
              </a:rPr>
              <a:t>«</a:t>
            </a:r>
            <a:r>
              <a:rPr lang="ru-RU" sz="1600" dirty="0" err="1">
                <a:solidFill>
                  <a:schemeClr val="bg1"/>
                </a:solidFill>
                <a:latin typeface="Martian Mono" charset="0"/>
              </a:rPr>
              <a:t>Профессионалитет</a:t>
            </a:r>
            <a:r>
              <a:rPr lang="ru-RU" sz="1600" dirty="0">
                <a:solidFill>
                  <a:schemeClr val="bg1"/>
                </a:solidFill>
                <a:latin typeface="Martian Mono" charset="0"/>
              </a:rPr>
              <a:t>» Дивизиона «Сибирь» в компетенции «Электромонтаж»; призеры в компетенции «Робототехника»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3437" y="4356557"/>
            <a:ext cx="58528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Martian Mono" charset="0"/>
              </a:rPr>
              <a:t>2024 год:</a:t>
            </a:r>
          </a:p>
          <a:p>
            <a:r>
              <a:rPr lang="ru-RU" sz="1600" b="1" u="sng" dirty="0">
                <a:solidFill>
                  <a:schemeClr val="bg1"/>
                </a:solidFill>
                <a:latin typeface="Martian Mono" charset="0"/>
              </a:rPr>
              <a:t>100 участников И 23 призера </a:t>
            </a:r>
            <a:r>
              <a:rPr lang="ru-RU" sz="1600" dirty="0">
                <a:solidFill>
                  <a:schemeClr val="bg1"/>
                </a:solidFill>
                <a:latin typeface="Martian Mono" charset="0"/>
              </a:rPr>
              <a:t>международной обучающей математической олимпиады «Олимпиада Петерсон-2024«»;</a:t>
            </a:r>
          </a:p>
          <a:p>
            <a:r>
              <a:rPr lang="ru-RU" sz="1600" b="1" u="sng" dirty="0">
                <a:solidFill>
                  <a:schemeClr val="bg1"/>
                </a:solidFill>
                <a:latin typeface="Martian Mono" charset="0"/>
              </a:rPr>
              <a:t>4 победителя и 8 призеров </a:t>
            </a:r>
            <a:r>
              <a:rPr lang="ru-RU" sz="1600" dirty="0">
                <a:solidFill>
                  <a:schemeClr val="bg1"/>
                </a:solidFill>
                <a:latin typeface="Martian Mono" charset="0"/>
              </a:rPr>
              <a:t>II Всероссийской научно-практической конференции «Пространство современного региона: вызовы, трансформации, барьеры».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498076" y="1231667"/>
            <a:ext cx="54670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Martian Mono" charset="0"/>
              </a:rPr>
              <a:t>В 2024 году учитель русского языка и литературы, заинтересовавшись возможностью участия в экспедиции по Северно-Ледовитому океану на атомоходе, приняла участие в тестировании и … вошла в список педагогов, кому предложили пройти обучение по направлению физика в корпорации </a:t>
            </a:r>
            <a:r>
              <a:rPr lang="ru-RU" sz="1600" dirty="0" err="1">
                <a:solidFill>
                  <a:schemeClr val="bg1"/>
                </a:solidFill>
                <a:latin typeface="Martian Mono" charset="0"/>
              </a:rPr>
              <a:t>Росатом</a:t>
            </a:r>
            <a:r>
              <a:rPr lang="ru-RU" sz="1600" dirty="0">
                <a:solidFill>
                  <a:schemeClr val="bg1"/>
                </a:solidFill>
                <a:latin typeface="Martian Mono" charset="0"/>
              </a:rPr>
              <a:t>. </a:t>
            </a:r>
          </a:p>
          <a:p>
            <a:r>
              <a:rPr lang="ru-RU" sz="1600" dirty="0">
                <a:solidFill>
                  <a:schemeClr val="bg1"/>
                </a:solidFill>
                <a:latin typeface="Martian Mono" charset="0"/>
              </a:rPr>
              <a:t>В настоящее время не только прошла курсы, но и получила диплом переподготовки – учитель физики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566170" y="4444106"/>
            <a:ext cx="55382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Martian Mono" charset="0"/>
              </a:rPr>
              <a:t>2023 год:</a:t>
            </a:r>
          </a:p>
          <a:p>
            <a:r>
              <a:rPr lang="ru-RU" sz="1600" b="1" u="sng" dirty="0">
                <a:solidFill>
                  <a:schemeClr val="bg1"/>
                </a:solidFill>
                <a:latin typeface="Martian Mono" charset="0"/>
              </a:rPr>
              <a:t>победители регионального конкурса </a:t>
            </a:r>
            <a:r>
              <a:rPr lang="ru-RU" sz="1600" dirty="0">
                <a:solidFill>
                  <a:schemeClr val="bg1"/>
                </a:solidFill>
                <a:latin typeface="Martian Mono" charset="0"/>
              </a:rPr>
              <a:t>проектов «От идеи к действию»; </a:t>
            </a:r>
          </a:p>
          <a:p>
            <a:r>
              <a:rPr lang="ru-RU" sz="1600" b="1" u="sng" dirty="0">
                <a:solidFill>
                  <a:schemeClr val="bg1"/>
                </a:solidFill>
                <a:latin typeface="Martian Mono" charset="0"/>
              </a:rPr>
              <a:t>призеры отборочного этапа и участники заключительного этапа </a:t>
            </a:r>
            <a:r>
              <a:rPr lang="ru-RU" sz="1600" dirty="0">
                <a:solidFill>
                  <a:schemeClr val="bg1"/>
                </a:solidFill>
                <a:latin typeface="Martian Mono" charset="0"/>
              </a:rPr>
              <a:t>Всероссийский конкурс проектов по внедрению искусственного интеллекта в образовательный процесс (организатор – «Сириус. Сочи</a:t>
            </a:r>
            <a:r>
              <a:rPr lang="ru-RU" sz="1600" dirty="0" smtClean="0">
                <a:solidFill>
                  <a:schemeClr val="bg1"/>
                </a:solidFill>
                <a:latin typeface="Martian Mono" charset="0"/>
              </a:rPr>
              <a:t>»)</a:t>
            </a:r>
            <a:endParaRPr lang="ru-RU" sz="1600" dirty="0">
              <a:solidFill>
                <a:schemeClr val="bg1"/>
              </a:solidFill>
              <a:latin typeface="Martian Mono" charset="0"/>
            </a:endParaRPr>
          </a:p>
        </p:txBody>
      </p:sp>
      <p:sp>
        <p:nvSpPr>
          <p:cNvPr id="16" name="4-конечная звезда 15"/>
          <p:cNvSpPr/>
          <p:nvPr/>
        </p:nvSpPr>
        <p:spPr>
          <a:xfrm>
            <a:off x="5983393" y="831047"/>
            <a:ext cx="582777" cy="749178"/>
          </a:xfrm>
          <a:prstGeom prst="star4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4-конечная звезда 16"/>
          <p:cNvSpPr/>
          <p:nvPr/>
        </p:nvSpPr>
        <p:spPr>
          <a:xfrm>
            <a:off x="4669278" y="4027251"/>
            <a:ext cx="642024" cy="846306"/>
          </a:xfrm>
          <a:prstGeom prst="star4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5312" y="3800023"/>
            <a:ext cx="719138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72366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5617D2D-FC08-7FE8-84F3-8134934EE6DA}"/>
              </a:ext>
            </a:extLst>
          </p:cNvPr>
          <p:cNvSpPr txBox="1"/>
          <p:nvPr/>
        </p:nvSpPr>
        <p:spPr>
          <a:xfrm>
            <a:off x="1001950" y="1282045"/>
            <a:ext cx="10068128" cy="4178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600" b="1" i="0" dirty="0" smtClean="0">
                <a:solidFill>
                  <a:schemeClr val="bg1"/>
                </a:solidFill>
                <a:effectLst/>
                <a:latin typeface="Martian Mono" panose="020B0009020000000004" pitchFamily="49" charset="0"/>
              </a:rPr>
              <a:t>Контактная информация</a:t>
            </a:r>
          </a:p>
          <a:p>
            <a:pPr>
              <a:lnSpc>
                <a:spcPts val="3900"/>
              </a:lnSpc>
            </a:pPr>
            <a:endParaRPr lang="ru-RU" sz="3600" b="1" i="0" dirty="0" smtClean="0">
              <a:solidFill>
                <a:schemeClr val="bg1"/>
              </a:solidFill>
              <a:effectLst/>
              <a:latin typeface="Martian Mono" panose="020B0009020000000004" pitchFamily="49" charset="0"/>
            </a:endParaRPr>
          </a:p>
          <a:p>
            <a:pPr lvl="0"/>
            <a:r>
              <a:rPr lang="ru-RU" sz="2400" b="1" dirty="0">
                <a:solidFill>
                  <a:schemeClr val="bg1"/>
                </a:solidFill>
                <a:latin typeface="Martian Mono" charset="0"/>
                <a:cs typeface="Times New Roman" panose="02020603050405020304" pitchFamily="18" charset="0"/>
              </a:rPr>
              <a:t>Муниципальное бюджетное общеобразовательное учреждение «Средняя общеобразовательная школа №79»</a:t>
            </a:r>
          </a:p>
          <a:p>
            <a:pPr lvl="0"/>
            <a:r>
              <a:rPr lang="ru-RU" sz="2400" b="1" dirty="0">
                <a:solidFill>
                  <a:schemeClr val="bg1"/>
                </a:solidFill>
                <a:latin typeface="Martian Mono" charset="0"/>
                <a:cs typeface="Times New Roman" panose="02020603050405020304" pitchFamily="18" charset="0"/>
              </a:rPr>
              <a:t>Адрес:</a:t>
            </a:r>
            <a:r>
              <a:rPr lang="ru-RU" sz="2400" dirty="0">
                <a:solidFill>
                  <a:schemeClr val="bg1"/>
                </a:solidFill>
                <a:latin typeface="Martian Mono" charset="0"/>
                <a:cs typeface="Times New Roman" panose="02020603050405020304" pitchFamily="18" charset="0"/>
              </a:rPr>
              <a:t> 5654059, Кемеровская область-Кузбасс, город Новокузнецк, ул. 40 лет ВЛКСМ, 112</a:t>
            </a:r>
          </a:p>
          <a:p>
            <a:pPr lvl="0"/>
            <a:r>
              <a:rPr lang="ru-RU" sz="2400" b="1" dirty="0">
                <a:solidFill>
                  <a:schemeClr val="bg1"/>
                </a:solidFill>
                <a:latin typeface="Martian Mono" charset="0"/>
                <a:cs typeface="Times New Roman" panose="02020603050405020304" pitchFamily="18" charset="0"/>
              </a:rPr>
              <a:t>Тел.</a:t>
            </a:r>
            <a:r>
              <a:rPr lang="ru-RU" sz="2400" dirty="0">
                <a:solidFill>
                  <a:schemeClr val="bg1"/>
                </a:solidFill>
                <a:latin typeface="Martian Mono" charset="0"/>
                <a:cs typeface="Times New Roman" panose="02020603050405020304" pitchFamily="18" charset="0"/>
              </a:rPr>
              <a:t> 8(3843) 54-96-09</a:t>
            </a:r>
          </a:p>
          <a:p>
            <a:pPr lvl="0"/>
            <a:r>
              <a:rPr lang="ru-RU" sz="2400" b="1" dirty="0">
                <a:solidFill>
                  <a:schemeClr val="bg1"/>
                </a:solidFill>
                <a:latin typeface="Martian Mono" charset="0"/>
                <a:cs typeface="Times New Roman" panose="02020603050405020304" pitchFamily="18" charset="0"/>
              </a:rPr>
              <a:t>Адрес электронной почты: </a:t>
            </a:r>
            <a:r>
              <a:rPr lang="en-US" sz="2400" dirty="0" smtClean="0">
                <a:solidFill>
                  <a:schemeClr val="bg1"/>
                </a:solidFill>
                <a:latin typeface="Martian Mono" charset="0"/>
                <a:cs typeface="Times New Roman" panose="02020603050405020304" pitchFamily="18" charset="0"/>
              </a:rPr>
              <a:t>school79nvk@mail.ru</a:t>
            </a:r>
            <a:endParaRPr lang="ru-RU" sz="2400" dirty="0">
              <a:solidFill>
                <a:schemeClr val="bg1"/>
              </a:solidFill>
              <a:latin typeface="Martian Mono" charset="0"/>
              <a:cs typeface="Times New Roman" panose="02020603050405020304" pitchFamily="18" charset="0"/>
            </a:endParaRPr>
          </a:p>
          <a:p>
            <a:pPr>
              <a:lnSpc>
                <a:spcPts val="3900"/>
              </a:lnSpc>
            </a:pPr>
            <a:endParaRPr lang="ru-RU" sz="3600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5617D2D-FC08-7FE8-84F3-8134934EE6DA}"/>
              </a:ext>
            </a:extLst>
          </p:cNvPr>
          <p:cNvSpPr txBox="1"/>
          <p:nvPr/>
        </p:nvSpPr>
        <p:spPr>
          <a:xfrm>
            <a:off x="1420238" y="1278949"/>
            <a:ext cx="10184859" cy="3593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600" b="1" dirty="0">
                <a:solidFill>
                  <a:schemeClr val="bg1"/>
                </a:solidFill>
                <a:latin typeface="Martian Mono" panose="020B0009020000000004" pitchFamily="49" charset="0"/>
              </a:rPr>
              <a:t>Система работы школы по профессиональной ориентации обучающихся при реализации профильного обучения</a:t>
            </a:r>
          </a:p>
          <a:p>
            <a:pPr>
              <a:lnSpc>
                <a:spcPts val="3900"/>
              </a:lnSpc>
            </a:pPr>
            <a:endParaRPr lang="ru-RU" sz="2800" b="1" dirty="0" smtClean="0">
              <a:solidFill>
                <a:schemeClr val="bg1"/>
              </a:solidFill>
              <a:latin typeface="Martian Mono" panose="020B0009020000000004" pitchFamily="49" charset="0"/>
            </a:endParaRPr>
          </a:p>
          <a:p>
            <a:pPr>
              <a:lnSpc>
                <a:spcPts val="3900"/>
              </a:lnSpc>
            </a:pPr>
            <a:r>
              <a:rPr lang="ru-RU" sz="2800" b="1" dirty="0" smtClean="0">
                <a:solidFill>
                  <a:schemeClr val="bg1"/>
                </a:solidFill>
                <a:latin typeface="Martian Mono" panose="020B0009020000000004" pitchFamily="49" charset="0"/>
              </a:rPr>
              <a:t>(</a:t>
            </a:r>
            <a:r>
              <a:rPr lang="ru-RU" sz="2800" b="1" dirty="0">
                <a:solidFill>
                  <a:schemeClr val="bg1"/>
                </a:solidFill>
                <a:latin typeface="Martian Mono" panose="020B0009020000000004" pitchFamily="49" charset="0"/>
              </a:rPr>
              <a:t>из опыта работы МБОУ «Средняя общеобразовательная школа №79»)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C5DACFC-5482-4E02-4FED-B1C6E80564B6}"/>
              </a:ext>
            </a:extLst>
          </p:cNvPr>
          <p:cNvSpPr txBox="1"/>
          <p:nvPr/>
        </p:nvSpPr>
        <p:spPr>
          <a:xfrm>
            <a:off x="2159469" y="5485414"/>
            <a:ext cx="533082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Зыкова Марина Анатольевна</a:t>
            </a:r>
            <a:r>
              <a:rPr lang="ru-RU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,</a:t>
            </a:r>
            <a:endParaRPr lang="ru-RU" b="1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pPr>
              <a:lnSpc>
                <a:spcPts val="2000"/>
              </a:lnSpc>
            </a:pPr>
            <a: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Заместитель директора по НР МБОУ «Средняя общеобразовательная школа №79»</a:t>
            </a:r>
            <a:endParaRPr lang="ru-RU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9134E055-AA10-9318-67DA-DA2A47C5E805}"/>
              </a:ext>
            </a:extLst>
          </p:cNvPr>
          <p:cNvGrpSpPr/>
          <p:nvPr/>
        </p:nvGrpSpPr>
        <p:grpSpPr>
          <a:xfrm>
            <a:off x="1727653" y="5637456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xmlns="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xmlns="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475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F039D3F-BC99-99D5-F9EB-38098D7148E5}"/>
              </a:ext>
            </a:extLst>
          </p:cNvPr>
          <p:cNvSpPr txBox="1"/>
          <p:nvPr/>
        </p:nvSpPr>
        <p:spPr>
          <a:xfrm>
            <a:off x="387155" y="120227"/>
            <a:ext cx="1106946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1600" b="1" dirty="0" err="1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Профориентационная</a:t>
            </a:r>
            <a:r>
              <a:rPr lang="ru-RU" sz="16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 работа – комплекс мероприятий, направленных на подготовку учащихся к осознанному выбору профессии с учетом их индивидуальных особенностей, потребностей общества и ситуации на рынке труда  </a:t>
            </a:r>
            <a:endParaRPr lang="ru-RU" sz="16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253" y="1750978"/>
            <a:ext cx="8050875" cy="4727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799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469E662-94FA-F9C7-C2E3-AE2CD57571BB}"/>
              </a:ext>
            </a:extLst>
          </p:cNvPr>
          <p:cNvSpPr txBox="1"/>
          <p:nvPr/>
        </p:nvSpPr>
        <p:spPr>
          <a:xfrm>
            <a:off x="148571" y="465886"/>
            <a:ext cx="11135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24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Инженерный класс Кузбасса. </a:t>
            </a:r>
          </a:p>
          <a:p>
            <a:pPr>
              <a:lnSpc>
                <a:spcPts val="2000"/>
              </a:lnSpc>
            </a:pPr>
            <a:r>
              <a:rPr lang="ru-RU" sz="2400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 </a:t>
            </a:r>
            <a:r>
              <a:rPr lang="ru-RU" sz="24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                         Инженерный класс </a:t>
            </a:r>
            <a:r>
              <a:rPr lang="ru-RU" sz="2400" b="1" dirty="0" err="1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ЕВРАЗа</a:t>
            </a:r>
            <a:endParaRPr lang="ru-RU" sz="24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D05A125-C423-FD32-3458-F8F313BA3A18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01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493" y="1530838"/>
            <a:ext cx="3887048" cy="3846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Picture background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02431" y="2117194"/>
            <a:ext cx="2505172" cy="266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80" y="1859477"/>
            <a:ext cx="2901950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40380" y="2169316"/>
            <a:ext cx="19026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ПРАКТИКО-ОРИЕНТИРОВАННОЕ ОБРАЗОВАНИЕ</a:t>
            </a:r>
          </a:p>
          <a:p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-ТРУДОУСТРОЙСТВО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42330" y="2066212"/>
            <a:ext cx="1320801" cy="988291"/>
          </a:xfrm>
          <a:prstGeom prst="roundRec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8756" y="2400149"/>
            <a:ext cx="84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ВУЗ</a:t>
            </a:r>
            <a:endParaRPr lang="ru-RU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Выноска со стрелкой вверх 14"/>
          <p:cNvSpPr/>
          <p:nvPr/>
        </p:nvSpPr>
        <p:spPr>
          <a:xfrm>
            <a:off x="443712" y="4876878"/>
            <a:ext cx="3574472" cy="1732078"/>
          </a:xfrm>
          <a:prstGeom prst="upArrowCallou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1189" y="5591666"/>
            <a:ext cx="35744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МОТИВИРОВАННЫЙ КОНТИНГЕНТ УЧАЩИХСЯ, ЭФФЕКТИВНАЯ РЕАЛИЗАЦИЯ ОБРАЗОВАТЕЛЬНЫХ ПРОГРАММ, ТРУДОУСТРОЙСТВО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54599" y="3866232"/>
            <a:ext cx="2576946" cy="994377"/>
          </a:xfrm>
          <a:prstGeom prst="roundRec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91726" y="4055723"/>
            <a:ext cx="20227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КОЛЛЕДЖИ, СИСТЕМА СПО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Выноска со стрелкой вверх 19"/>
          <p:cNvSpPr/>
          <p:nvPr/>
        </p:nvSpPr>
        <p:spPr>
          <a:xfrm rot="10800000">
            <a:off x="8988227" y="1699707"/>
            <a:ext cx="2346036" cy="2124355"/>
          </a:xfrm>
          <a:prstGeom prst="upArrowCallou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041121" y="1948162"/>
            <a:ext cx="22402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КВАЛИФИЦИРОВАННЫЕ КАДРЫ ПРОФИЛЬНЫХ ПРОФЕССИЙ ДЛЯ ПРЕДПРИЯТИЯ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9136008" y="3824062"/>
            <a:ext cx="2198255" cy="1007883"/>
          </a:xfrm>
          <a:prstGeom prst="roundRec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4072" y="4149901"/>
            <a:ext cx="1762125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Выноска со стрелкой вверх 24"/>
          <p:cNvSpPr/>
          <p:nvPr/>
        </p:nvSpPr>
        <p:spPr>
          <a:xfrm rot="16200000">
            <a:off x="8916716" y="4265704"/>
            <a:ext cx="1399164" cy="3435930"/>
          </a:xfrm>
          <a:prstGeom prst="upArrowCallou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894042" y="5591666"/>
            <a:ext cx="2004291" cy="1017290"/>
          </a:xfrm>
          <a:prstGeom prst="roundRec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97652" y="5960841"/>
            <a:ext cx="15055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ШКОЛА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104100" y="5565860"/>
            <a:ext cx="22301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ПОСТРОЕНИЕ СИСТЕМЫ ПРОФОРИЕНТАЦИИ</a:t>
            </a:r>
          </a:p>
          <a:p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ВЫСТРАИВАНИЕ КАРЬЕРНОГО МАРШРУТА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422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26CB2589-CBD4-B2C6-E405-6D2FDE401376}"/>
              </a:ext>
            </a:extLst>
          </p:cNvPr>
          <p:cNvGrpSpPr/>
          <p:nvPr/>
        </p:nvGrpSpPr>
        <p:grpSpPr>
          <a:xfrm>
            <a:off x="12384" y="-1239192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469E662-94FA-F9C7-C2E3-AE2CD57571BB}"/>
              </a:ext>
            </a:extLst>
          </p:cNvPr>
          <p:cNvSpPr txBox="1"/>
          <p:nvPr/>
        </p:nvSpPr>
        <p:spPr>
          <a:xfrm>
            <a:off x="702692" y="250610"/>
            <a:ext cx="11135944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24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Модель «Инженерная школа»</a:t>
            </a:r>
            <a:endParaRPr lang="ru-RU" sz="24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D05A125-C423-FD32-3458-F8F313BA3A18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2693" y="1196502"/>
            <a:ext cx="1113594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 smtClean="0">
                <a:latin typeface="Martian Mono" charset="0"/>
                <a:ea typeface="Calibri"/>
                <a:cs typeface="Times New Roman"/>
              </a:rPr>
              <a:t>С </a:t>
            </a:r>
            <a:r>
              <a:rPr lang="ru-RU" sz="1600" dirty="0">
                <a:latin typeface="Martian Mono" charset="0"/>
                <a:ea typeface="Calibri"/>
                <a:cs typeface="Times New Roman"/>
              </a:rPr>
              <a:t>1 </a:t>
            </a:r>
            <a:r>
              <a:rPr lang="ru-RU" sz="1600" dirty="0" smtClean="0">
                <a:latin typeface="Martian Mono" charset="0"/>
                <a:ea typeface="Calibri"/>
                <a:cs typeface="Times New Roman"/>
              </a:rPr>
              <a:t>по     11 </a:t>
            </a:r>
            <a:r>
              <a:rPr lang="ru-RU" sz="1600" dirty="0">
                <a:latin typeface="Martian Mono" charset="0"/>
                <a:ea typeface="Calibri"/>
                <a:cs typeface="Times New Roman"/>
              </a:rPr>
              <a:t>класс по уровням образования: 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"/>
            </a:pPr>
            <a:r>
              <a:rPr lang="ru-RU" sz="1600" b="1" dirty="0">
                <a:latin typeface="Martian Mono" charset="0"/>
                <a:ea typeface="Calibri"/>
                <a:cs typeface="Times New Roman"/>
              </a:rPr>
              <a:t>начальная школа (1-4 класс) </a:t>
            </a:r>
            <a:r>
              <a:rPr lang="ru-RU" sz="1600" dirty="0">
                <a:latin typeface="Martian Mono" charset="0"/>
                <a:ea typeface="Calibri"/>
                <a:cs typeface="Times New Roman"/>
              </a:rPr>
              <a:t>– пропедевтика инженерного творчества на основе исследовательской и проектной деятельности младших школьников, кружковой работы; 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"/>
            </a:pPr>
            <a:r>
              <a:rPr lang="ru-RU" sz="1600" b="1" dirty="0">
                <a:latin typeface="Martian Mono" charset="0"/>
                <a:ea typeface="Calibri"/>
                <a:cs typeface="Times New Roman"/>
              </a:rPr>
              <a:t>основная школа (5-9 класс) </a:t>
            </a:r>
            <a:r>
              <a:rPr lang="ru-RU" sz="1600" dirty="0">
                <a:latin typeface="Martian Mono" charset="0"/>
                <a:ea typeface="Calibri"/>
                <a:cs typeface="Times New Roman"/>
              </a:rPr>
              <a:t>– пространство для выбора практико-ориентированных профессиональных проб на базе школы и учреждений социальных партнёров (колледжей, вузов, предприятий); 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"/>
            </a:pPr>
            <a:r>
              <a:rPr lang="ru-RU" sz="1600" b="1" dirty="0">
                <a:latin typeface="Martian Mono" charset="0"/>
                <a:ea typeface="Calibri"/>
                <a:cs typeface="Times New Roman"/>
              </a:rPr>
              <a:t>старшая школа (10-11 класс) </a:t>
            </a:r>
            <a:r>
              <a:rPr lang="ru-RU" sz="1600" dirty="0">
                <a:latin typeface="Martian Mono" charset="0"/>
                <a:ea typeface="Calibri"/>
                <a:cs typeface="Times New Roman"/>
              </a:rPr>
              <a:t>– важная ступень предпрофессионального образования, где заказчиком по отношению к школе выступают реальные работодатели, система ВПО и профессиональные сообщества. Конкретные </a:t>
            </a:r>
            <a:r>
              <a:rPr lang="ru-RU" sz="1600" dirty="0" err="1">
                <a:latin typeface="Martian Mono" charset="0"/>
                <a:ea typeface="Calibri"/>
                <a:cs typeface="Times New Roman"/>
              </a:rPr>
              <a:t>профориентационные</a:t>
            </a:r>
            <a:r>
              <a:rPr lang="ru-RU" sz="1600" dirty="0">
                <a:latin typeface="Martian Mono" charset="0"/>
                <a:ea typeface="Calibri"/>
                <a:cs typeface="Times New Roman"/>
              </a:rPr>
              <a:t> задачи, оценивающие новые отношения с учетом возникающих интересов и потребностей, влияют на корректировку учебных планов школы и ВУЗа. </a:t>
            </a:r>
            <a:endParaRPr lang="ru-RU" sz="1600" dirty="0">
              <a:effectLst/>
              <a:latin typeface="Martian Mono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88685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F039D3F-BC99-99D5-F9EB-38098D7148E5}"/>
              </a:ext>
            </a:extLst>
          </p:cNvPr>
          <p:cNvSpPr txBox="1"/>
          <p:nvPr/>
        </p:nvSpPr>
        <p:spPr>
          <a:xfrm>
            <a:off x="289879" y="195030"/>
            <a:ext cx="1106946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24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СОЗДАНИЕ ЕДИНОГО ОБРАЗОВАТЕЛЬНОГО ПРОСТРАНСТВА для решения следующих задач:</a:t>
            </a:r>
          </a:p>
          <a:p>
            <a:pPr>
              <a:lnSpc>
                <a:spcPts val="2000"/>
              </a:lnSpc>
            </a:pPr>
            <a:endParaRPr lang="ru-RU" sz="24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0689" y="1102578"/>
            <a:ext cx="1105062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500" dirty="0">
                <a:solidFill>
                  <a:schemeClr val="bg1"/>
                </a:solidFill>
                <a:latin typeface="Martian Mono" charset="0"/>
              </a:rPr>
              <a:t>– </a:t>
            </a:r>
            <a:r>
              <a:rPr lang="ru-RU" sz="1500" b="1" dirty="0">
                <a:solidFill>
                  <a:schemeClr val="bg1"/>
                </a:solidFill>
                <a:latin typeface="Martian Mono" charset="0"/>
              </a:rPr>
              <a:t>обеспечение системного подхода </a:t>
            </a:r>
            <a:r>
              <a:rPr lang="ru-RU" sz="1500" dirty="0">
                <a:solidFill>
                  <a:schemeClr val="bg1"/>
                </a:solidFill>
                <a:latin typeface="Martian Mono" charset="0"/>
              </a:rPr>
              <a:t>к профориентации обучающихся и развитию систем профессионального самоопределения обучающихся; </a:t>
            </a:r>
            <a:endParaRPr lang="ru-RU" sz="1500" dirty="0" smtClean="0">
              <a:solidFill>
                <a:schemeClr val="bg1"/>
              </a:solidFill>
              <a:latin typeface="Martian Mono" charset="0"/>
            </a:endParaRPr>
          </a:p>
          <a:p>
            <a:pPr algn="just"/>
            <a:endParaRPr lang="ru-RU" sz="1500" dirty="0">
              <a:solidFill>
                <a:schemeClr val="bg1"/>
              </a:solidFill>
              <a:latin typeface="Martian Mono" charset="0"/>
            </a:endParaRPr>
          </a:p>
          <a:p>
            <a:pPr algn="just"/>
            <a:r>
              <a:rPr lang="ru-RU" sz="1500" dirty="0">
                <a:solidFill>
                  <a:schemeClr val="bg1"/>
                </a:solidFill>
                <a:latin typeface="Martian Mono" charset="0"/>
              </a:rPr>
              <a:t>– </a:t>
            </a:r>
            <a:r>
              <a:rPr lang="ru-RU" sz="1500" b="1" dirty="0" smtClean="0">
                <a:solidFill>
                  <a:schemeClr val="bg1"/>
                </a:solidFill>
                <a:latin typeface="Martian Mono" charset="0"/>
              </a:rPr>
              <a:t>развитие </a:t>
            </a:r>
            <a:r>
              <a:rPr lang="ru-RU" sz="1500" b="1" dirty="0">
                <a:solidFill>
                  <a:schemeClr val="bg1"/>
                </a:solidFill>
                <a:latin typeface="Martian Mono" charset="0"/>
              </a:rPr>
              <a:t>сетевых </a:t>
            </a:r>
            <a:r>
              <a:rPr lang="ru-RU" sz="1500" b="1" dirty="0" smtClean="0">
                <a:solidFill>
                  <a:schemeClr val="bg1"/>
                </a:solidFill>
                <a:latin typeface="Martian Mono" charset="0"/>
              </a:rPr>
              <a:t>форм взаимодействия </a:t>
            </a:r>
            <a:r>
              <a:rPr lang="ru-RU" sz="1500" dirty="0">
                <a:solidFill>
                  <a:schemeClr val="bg1"/>
                </a:solidFill>
                <a:latin typeface="Martian Mono" charset="0"/>
              </a:rPr>
              <a:t>образовательных учреждений разного уровня </a:t>
            </a:r>
            <a:r>
              <a:rPr lang="ru-RU" sz="1500" dirty="0" smtClean="0">
                <a:solidFill>
                  <a:schemeClr val="bg1"/>
                </a:solidFill>
                <a:latin typeface="Martian Mono" charset="0"/>
              </a:rPr>
              <a:t>образования, </a:t>
            </a:r>
            <a:r>
              <a:rPr lang="ru-RU" sz="1500" dirty="0">
                <a:solidFill>
                  <a:schemeClr val="bg1"/>
                </a:solidFill>
                <a:latin typeface="Martian Mono" charset="0"/>
              </a:rPr>
              <a:t>рациональное использование всех имеющихся ресурсов, техническое обеспечение инженерно-технологического и естественно-научного образования; </a:t>
            </a:r>
            <a:endParaRPr lang="ru-RU" sz="1500" dirty="0" smtClean="0">
              <a:solidFill>
                <a:schemeClr val="bg1"/>
              </a:solidFill>
              <a:latin typeface="Martian Mono" charset="0"/>
            </a:endParaRPr>
          </a:p>
          <a:p>
            <a:pPr algn="just"/>
            <a:endParaRPr lang="ru-RU" sz="1500" dirty="0">
              <a:solidFill>
                <a:schemeClr val="bg1"/>
              </a:solidFill>
              <a:latin typeface="Martian Mono" charset="0"/>
            </a:endParaRPr>
          </a:p>
          <a:p>
            <a:pPr algn="just"/>
            <a:r>
              <a:rPr lang="ru-RU" sz="1500" dirty="0" smtClean="0">
                <a:solidFill>
                  <a:schemeClr val="bg1"/>
                </a:solidFill>
                <a:latin typeface="Martian Mono" charset="0"/>
              </a:rPr>
              <a:t>– </a:t>
            </a:r>
            <a:r>
              <a:rPr lang="ru-RU" sz="1500" b="1" dirty="0">
                <a:solidFill>
                  <a:schemeClr val="bg1"/>
                </a:solidFill>
                <a:latin typeface="Martian Mono" charset="0"/>
              </a:rPr>
              <a:t>создание условий для реализации дополнительных образовательных </a:t>
            </a:r>
            <a:r>
              <a:rPr lang="ru-RU" sz="1500" b="1" dirty="0" smtClean="0">
                <a:solidFill>
                  <a:schemeClr val="bg1"/>
                </a:solidFill>
                <a:latin typeface="Martian Mono" charset="0"/>
              </a:rPr>
              <a:t>программ; </a:t>
            </a:r>
          </a:p>
          <a:p>
            <a:pPr algn="just"/>
            <a:endParaRPr lang="ru-RU" sz="1500" dirty="0">
              <a:solidFill>
                <a:schemeClr val="bg1"/>
              </a:solidFill>
              <a:latin typeface="Martian Mono" charset="0"/>
            </a:endParaRPr>
          </a:p>
          <a:p>
            <a:pPr algn="just"/>
            <a:r>
              <a:rPr lang="ru-RU" sz="1500" dirty="0" smtClean="0">
                <a:solidFill>
                  <a:schemeClr val="bg1"/>
                </a:solidFill>
                <a:latin typeface="Martian Mono" charset="0"/>
              </a:rPr>
              <a:t>– </a:t>
            </a:r>
            <a:r>
              <a:rPr lang="ru-RU" sz="1500" b="1" dirty="0">
                <a:solidFill>
                  <a:schemeClr val="bg1"/>
                </a:solidFill>
                <a:latin typeface="Martian Mono" charset="0"/>
              </a:rPr>
              <a:t>внедрение современных подходов к выявлению и поддержке одаренных детей</a:t>
            </a:r>
            <a:r>
              <a:rPr lang="ru-RU" sz="1500" dirty="0">
                <a:solidFill>
                  <a:schemeClr val="bg1"/>
                </a:solidFill>
                <a:latin typeface="Martian Mono" charset="0"/>
              </a:rPr>
              <a:t> и талантливой молодежи в сферах научно-технического творчества</a:t>
            </a:r>
            <a:r>
              <a:rPr lang="ru-RU" sz="1500" dirty="0" smtClean="0">
                <a:solidFill>
                  <a:schemeClr val="bg1"/>
                </a:solidFill>
                <a:latin typeface="Martian Mono" charset="0"/>
              </a:rPr>
              <a:t>;</a:t>
            </a:r>
          </a:p>
          <a:p>
            <a:pPr algn="just"/>
            <a:r>
              <a:rPr lang="ru-RU" sz="1500" dirty="0" smtClean="0">
                <a:solidFill>
                  <a:schemeClr val="bg1"/>
                </a:solidFill>
                <a:latin typeface="Martian Mono" charset="0"/>
              </a:rPr>
              <a:t> </a:t>
            </a:r>
            <a:endParaRPr lang="ru-RU" sz="1500" dirty="0">
              <a:solidFill>
                <a:schemeClr val="bg1"/>
              </a:solidFill>
              <a:latin typeface="Martian Mono" charset="0"/>
            </a:endParaRPr>
          </a:p>
          <a:p>
            <a:pPr algn="just"/>
            <a:r>
              <a:rPr lang="ru-RU" sz="1500" dirty="0">
                <a:solidFill>
                  <a:schemeClr val="bg1"/>
                </a:solidFill>
                <a:latin typeface="Martian Mono" charset="0"/>
              </a:rPr>
              <a:t>– </a:t>
            </a:r>
            <a:r>
              <a:rPr lang="ru-RU" sz="1500" b="1" dirty="0">
                <a:solidFill>
                  <a:schemeClr val="bg1"/>
                </a:solidFill>
                <a:latin typeface="Martian Mono" charset="0"/>
              </a:rPr>
              <a:t>создание возможностей для развития инновационной деятельности </a:t>
            </a:r>
            <a:r>
              <a:rPr lang="ru-RU" sz="1500" dirty="0">
                <a:solidFill>
                  <a:schemeClr val="bg1"/>
                </a:solidFill>
                <a:latin typeface="Martian Mono" charset="0"/>
              </a:rPr>
              <a:t>в области проектирования и исследований с использованием современных технологий, и оборудования; </a:t>
            </a:r>
            <a:endParaRPr lang="ru-RU" sz="1500" dirty="0" smtClean="0">
              <a:solidFill>
                <a:schemeClr val="bg1"/>
              </a:solidFill>
              <a:latin typeface="Martian Mono" charset="0"/>
            </a:endParaRPr>
          </a:p>
          <a:p>
            <a:pPr algn="just"/>
            <a:endParaRPr lang="ru-RU" sz="1500" dirty="0">
              <a:solidFill>
                <a:schemeClr val="bg1"/>
              </a:solidFill>
              <a:latin typeface="Martian Mono" charset="0"/>
            </a:endParaRPr>
          </a:p>
          <a:p>
            <a:pPr algn="just"/>
            <a:r>
              <a:rPr lang="ru-RU" sz="1500" dirty="0">
                <a:solidFill>
                  <a:schemeClr val="bg1"/>
                </a:solidFill>
                <a:latin typeface="Martian Mono" charset="0"/>
              </a:rPr>
              <a:t>– </a:t>
            </a:r>
            <a:r>
              <a:rPr lang="ru-RU" sz="1500" b="1" dirty="0">
                <a:solidFill>
                  <a:schemeClr val="bg1"/>
                </a:solidFill>
                <a:latin typeface="Martian Mono" charset="0"/>
              </a:rPr>
              <a:t>стимулирование развития </a:t>
            </a:r>
            <a:r>
              <a:rPr lang="ru-RU" sz="1500" b="1" dirty="0" smtClean="0">
                <a:solidFill>
                  <a:schemeClr val="bg1"/>
                </a:solidFill>
                <a:latin typeface="Martian Mono" charset="0"/>
              </a:rPr>
              <a:t>педагогического </a:t>
            </a:r>
            <a:r>
              <a:rPr lang="ru-RU" sz="1500" b="1" dirty="0">
                <a:solidFill>
                  <a:schemeClr val="bg1"/>
                </a:solidFill>
                <a:latin typeface="Martian Mono" charset="0"/>
              </a:rPr>
              <a:t>профессионализма </a:t>
            </a:r>
            <a:r>
              <a:rPr lang="ru-RU" sz="1500" dirty="0">
                <a:solidFill>
                  <a:schemeClr val="bg1"/>
                </a:solidFill>
                <a:latin typeface="Martian Mono" charset="0"/>
              </a:rPr>
              <a:t>для реализации образовательных программ научной, технической, технологической и естественно-научной направленности</a:t>
            </a:r>
            <a:r>
              <a:rPr lang="ru-RU" sz="1500" dirty="0" smtClean="0">
                <a:solidFill>
                  <a:schemeClr val="bg1"/>
                </a:solidFill>
                <a:latin typeface="Martian Mono" charset="0"/>
              </a:rPr>
              <a:t>;</a:t>
            </a:r>
          </a:p>
          <a:p>
            <a:pPr algn="just"/>
            <a:r>
              <a:rPr lang="ru-RU" sz="1500" dirty="0" smtClean="0">
                <a:solidFill>
                  <a:schemeClr val="bg1"/>
                </a:solidFill>
                <a:latin typeface="Martian Mono" charset="0"/>
              </a:rPr>
              <a:t> </a:t>
            </a:r>
            <a:endParaRPr lang="ru-RU" sz="1500" dirty="0">
              <a:solidFill>
                <a:schemeClr val="bg1"/>
              </a:solidFill>
              <a:latin typeface="Martian Mono" charset="0"/>
            </a:endParaRPr>
          </a:p>
          <a:p>
            <a:pPr algn="just"/>
            <a:r>
              <a:rPr lang="ru-RU" sz="1500" dirty="0">
                <a:solidFill>
                  <a:schemeClr val="bg1"/>
                </a:solidFill>
                <a:latin typeface="Martian Mono" charset="0"/>
              </a:rPr>
              <a:t>– </a:t>
            </a:r>
            <a:r>
              <a:rPr lang="ru-RU" sz="1500" b="1" dirty="0">
                <a:solidFill>
                  <a:schemeClr val="bg1"/>
                </a:solidFill>
                <a:latin typeface="Martian Mono" charset="0"/>
              </a:rPr>
              <a:t>обеспечение информационной открытости </a:t>
            </a:r>
            <a:r>
              <a:rPr lang="ru-RU" sz="1500" dirty="0">
                <a:solidFill>
                  <a:schemeClr val="bg1"/>
                </a:solidFill>
                <a:latin typeface="Martian Mono" charset="0"/>
              </a:rPr>
              <a:t>деятельности по реализации инженерных классов.</a:t>
            </a:r>
          </a:p>
        </p:txBody>
      </p:sp>
    </p:spTree>
    <p:extLst>
      <p:ext uri="{BB962C8B-B14F-4D97-AF65-F5344CB8AC3E}">
        <p14:creationId xmlns:p14="http://schemas.microsoft.com/office/powerpoint/2010/main" val="998612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26CB2589-CBD4-B2C6-E405-6D2FDE401376}"/>
              </a:ext>
            </a:extLst>
          </p:cNvPr>
          <p:cNvGrpSpPr/>
          <p:nvPr/>
        </p:nvGrpSpPr>
        <p:grpSpPr>
          <a:xfrm>
            <a:off x="12384" y="-1239192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469E662-94FA-F9C7-C2E3-AE2CD57571BB}"/>
              </a:ext>
            </a:extLst>
          </p:cNvPr>
          <p:cNvSpPr txBox="1"/>
          <p:nvPr/>
        </p:nvSpPr>
        <p:spPr>
          <a:xfrm>
            <a:off x="702692" y="250610"/>
            <a:ext cx="11135944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24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Многофункциональное образовательное пространство</a:t>
            </a:r>
            <a:endParaRPr lang="ru-RU" sz="24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pic>
        <p:nvPicPr>
          <p:cNvPr id="8194" name="Picture 2" descr="C:\Users\1\Downloads\17560852900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79" y="1042473"/>
            <a:ext cx="3301096" cy="2475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1\Downloads\175608529008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79" y="3839967"/>
            <a:ext cx="3301096" cy="253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1\Downloads\175608451900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809" y="1059400"/>
            <a:ext cx="3659310" cy="259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C:\Users\1\Downloads\175608451902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817" y="3839967"/>
            <a:ext cx="3687301" cy="253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C:\Users\1\Downloads\175608451901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132" y="1086716"/>
            <a:ext cx="3821727" cy="2537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C:\Users\1\Downloads\1756084519052 (2)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132" y="3859423"/>
            <a:ext cx="3821727" cy="251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855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F039D3F-BC99-99D5-F9EB-38098D7148E5}"/>
              </a:ext>
            </a:extLst>
          </p:cNvPr>
          <p:cNvSpPr txBox="1"/>
          <p:nvPr/>
        </p:nvSpPr>
        <p:spPr>
          <a:xfrm>
            <a:off x="1046597" y="112700"/>
            <a:ext cx="99067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24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ФЛАГМАНСКИЙ ВУЗ – </a:t>
            </a:r>
          </a:p>
          <a:p>
            <a:pPr algn="ctr">
              <a:lnSpc>
                <a:spcPts val="2000"/>
              </a:lnSpc>
            </a:pPr>
            <a:r>
              <a:rPr lang="ru-RU" sz="24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ФГБОУ ВО «Сибирский государственный индустриальный университет»</a:t>
            </a:r>
            <a:endParaRPr lang="ru-RU" sz="24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5461" y="2005951"/>
            <a:ext cx="2347271" cy="3536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029" y="4200945"/>
            <a:ext cx="3242300" cy="243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88" y="1486663"/>
            <a:ext cx="3363187" cy="2522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88" y="4198794"/>
            <a:ext cx="3363187" cy="2433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562" y="1486662"/>
            <a:ext cx="2584449" cy="5146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029" y="1531142"/>
            <a:ext cx="3157794" cy="2481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31510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F039D3F-BC99-99D5-F9EB-38098D7148E5}"/>
              </a:ext>
            </a:extLst>
          </p:cNvPr>
          <p:cNvSpPr txBox="1"/>
          <p:nvPr/>
        </p:nvSpPr>
        <p:spPr>
          <a:xfrm>
            <a:off x="1046597" y="112700"/>
            <a:ext cx="99067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24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ФЛАГМАНСКИЙ ВУЗ – </a:t>
            </a:r>
          </a:p>
          <a:p>
            <a:pPr algn="ctr">
              <a:lnSpc>
                <a:spcPts val="2000"/>
              </a:lnSpc>
            </a:pPr>
            <a:r>
              <a:rPr lang="ru-RU" sz="24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ФГБОУ ВО «Сибирский государственный индустриальный университет»</a:t>
            </a:r>
            <a:endParaRPr lang="ru-RU" sz="24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05" y="1415143"/>
            <a:ext cx="3625191" cy="4818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191" y="1415143"/>
            <a:ext cx="3625192" cy="4818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272" y="1415144"/>
            <a:ext cx="3625191" cy="4818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4959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1266</TotalTime>
  <Words>980</Words>
  <Application>Microsoft Office PowerPoint</Application>
  <PresentationFormat>Произвольный</PresentationFormat>
  <Paragraphs>155</Paragraphs>
  <Slides>17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17</vt:i4>
      </vt:variant>
    </vt:vector>
  </HeadingPairs>
  <TitlesOfParts>
    <vt:vector size="30" baseType="lpstr">
      <vt:lpstr>Arial</vt:lpstr>
      <vt:lpstr>Martian Mono</vt:lpstr>
      <vt:lpstr>Symbol</vt:lpstr>
      <vt:lpstr>Aptos</vt:lpstr>
      <vt:lpstr>Ubuntu</vt:lpstr>
      <vt:lpstr>Times New Roman</vt:lpstr>
      <vt:lpstr>Calibri</vt:lpstr>
      <vt:lpstr>Moniqa Black</vt:lpstr>
      <vt:lpstr>Тема Office</vt:lpstr>
      <vt:lpstr>1_Тема Office</vt:lpstr>
      <vt:lpstr>3_Тема Office</vt:lpstr>
      <vt:lpstr>2_Тема Office</vt:lpstr>
      <vt:lpstr>4_Тема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Anton Nepocatykh</dc:creator>
  <cp:lastModifiedBy>1</cp:lastModifiedBy>
  <cp:revision>62</cp:revision>
  <dcterms:created xsi:type="dcterms:W3CDTF">2025-08-11T06:32:47Z</dcterms:created>
  <dcterms:modified xsi:type="dcterms:W3CDTF">2025-08-25T03:00:54Z</dcterms:modified>
</cp:coreProperties>
</file>